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71"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1A272-D171-49AF-87A9-99038A9597CE}">
          <p14:sldIdLst>
            <p14:sldId id="256"/>
            <p14:sldId id="257"/>
            <p14:sldId id="258"/>
            <p14:sldId id="259"/>
            <p14:sldId id="260"/>
            <p14:sldId id="262"/>
            <p14:sldId id="264"/>
            <p14:sldId id="265"/>
            <p14:sldId id="266"/>
            <p14:sldId id="267"/>
            <p14:sldId id="268"/>
            <p14:sldId id="271"/>
            <p14:sldId id="269"/>
          </p14:sldIdLst>
        </p14:section>
        <p14:section name="Untitled Section" id="{ED0D0607-43D7-4132-B0C9-6D06186C49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27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CLIMATE CHANGE</a:t>
            </a:r>
            <a:endParaRPr lang="en-GB" dirty="0"/>
          </a:p>
        </p:txBody>
      </p:sp>
      <p:sp>
        <p:nvSpPr>
          <p:cNvPr id="3" name="Subtitle 2"/>
          <p:cNvSpPr>
            <a:spLocks noGrp="1"/>
          </p:cNvSpPr>
          <p:nvPr>
            <p:ph type="subTitle" idx="1"/>
          </p:nvPr>
        </p:nvSpPr>
        <p:spPr/>
        <p:txBody>
          <a:bodyPr/>
          <a:lstStyle/>
          <a:p>
            <a:r>
              <a:rPr lang="en-GB" dirty="0" smtClean="0"/>
              <a:t>BY SANDRA</a:t>
            </a:r>
            <a:endParaRPr lang="en-GB" dirty="0"/>
          </a:p>
        </p:txBody>
      </p:sp>
    </p:spTree>
    <p:extLst>
      <p:ext uri="{BB962C8B-B14F-4D97-AF65-F5344CB8AC3E}">
        <p14:creationId xmlns:p14="http://schemas.microsoft.com/office/powerpoint/2010/main" val="68906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80299"/>
          </a:xfrm>
        </p:spPr>
        <p:txBody>
          <a:bodyPr/>
          <a:lstStyle/>
          <a:p>
            <a:r>
              <a:rPr lang="en-GB" sz="2500" dirty="0">
                <a:solidFill>
                  <a:prstClr val="black">
                    <a:lumMod val="85000"/>
                    <a:lumOff val="15000"/>
                  </a:prstClr>
                </a:solidFill>
              </a:rPr>
              <a:t>HOW CAN WE REDUCE THE IMPACT OF CLIMATE CHANGE ON OUR ENVIRONMENT</a:t>
            </a:r>
            <a:endParaRPr lang="en-GB" dirty="0"/>
          </a:p>
        </p:txBody>
      </p:sp>
      <p:pic>
        <p:nvPicPr>
          <p:cNvPr id="5" name="Content Placeholder 4"/>
          <p:cNvPicPr>
            <a:picLocks noGrp="1" noChangeAspect="1"/>
          </p:cNvPicPr>
          <p:nvPr>
            <p:ph sz="half" idx="1"/>
          </p:nvPr>
        </p:nvPicPr>
        <p:blipFill>
          <a:blip r:embed="rId2"/>
          <a:stretch>
            <a:fillRect/>
          </a:stretch>
        </p:blipFill>
        <p:spPr>
          <a:xfrm>
            <a:off x="1295403" y="2560638"/>
            <a:ext cx="4885942" cy="3584131"/>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560638"/>
            <a:ext cx="4714873" cy="3584131"/>
          </a:xfrm>
          <a:prstGeom prst="rect">
            <a:avLst/>
          </a:prstGeom>
        </p:spPr>
      </p:pic>
    </p:spTree>
    <p:extLst>
      <p:ext uri="{BB962C8B-B14F-4D97-AF65-F5344CB8AC3E}">
        <p14:creationId xmlns:p14="http://schemas.microsoft.com/office/powerpoint/2010/main" val="376708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solidFill>
                  <a:prstClr val="black">
                    <a:lumMod val="85000"/>
                    <a:lumOff val="15000"/>
                  </a:prstClr>
                </a:solidFill>
              </a:rPr>
              <a:t>HOW CAN WE REDUCE THE IMPACT OF CLIMATE CHANGE ON OUR ENVIRONMENT</a:t>
            </a:r>
            <a:endParaRPr lang="en-GB" dirty="0"/>
          </a:p>
        </p:txBody>
      </p:sp>
      <p:pic>
        <p:nvPicPr>
          <p:cNvPr id="5" name="Content Placeholder 4"/>
          <p:cNvPicPr>
            <a:picLocks noGrp="1" noChangeAspect="1"/>
          </p:cNvPicPr>
          <p:nvPr>
            <p:ph sz="half" idx="1"/>
          </p:nvPr>
        </p:nvPicPr>
        <p:blipFill>
          <a:blip r:embed="rId2"/>
          <a:stretch>
            <a:fillRect/>
          </a:stretch>
        </p:blipFill>
        <p:spPr>
          <a:xfrm>
            <a:off x="1383957" y="2560320"/>
            <a:ext cx="4797387" cy="3580988"/>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560320"/>
            <a:ext cx="4976426" cy="3679842"/>
          </a:xfrm>
          <a:prstGeom prst="rect">
            <a:avLst/>
          </a:prstGeom>
        </p:spPr>
      </p:pic>
    </p:spTree>
    <p:extLst>
      <p:ext uri="{BB962C8B-B14F-4D97-AF65-F5344CB8AC3E}">
        <p14:creationId xmlns:p14="http://schemas.microsoft.com/office/powerpoint/2010/main" val="259262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SOURCE </a:t>
            </a:r>
            <a:endParaRPr lang="en-GB" dirty="0"/>
          </a:p>
        </p:txBody>
      </p:sp>
      <p:sp>
        <p:nvSpPr>
          <p:cNvPr id="3" name="Subtitle 2"/>
          <p:cNvSpPr>
            <a:spLocks noGrp="1"/>
          </p:cNvSpPr>
          <p:nvPr>
            <p:ph type="subTitle" idx="1"/>
          </p:nvPr>
        </p:nvSpPr>
        <p:spPr/>
        <p:txBody>
          <a:bodyPr/>
          <a:lstStyle/>
          <a:p>
            <a:r>
              <a:rPr lang="en-GB" dirty="0" smtClean="0"/>
              <a:t>THE UNITED NATIONS </a:t>
            </a:r>
            <a:endParaRPr lang="en-GB" dirty="0"/>
          </a:p>
        </p:txBody>
      </p:sp>
    </p:spTree>
    <p:extLst>
      <p:ext uri="{BB962C8B-B14F-4D97-AF65-F5344CB8AC3E}">
        <p14:creationId xmlns:p14="http://schemas.microsoft.com/office/powerpoint/2010/main" val="155685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276050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DEFINED</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t>Climate change is a long term shift in the average weather conditions of a region, such as it’s typical temperature, rainfall and windiness.</a:t>
            </a:r>
          </a:p>
          <a:p>
            <a:r>
              <a:rPr lang="en-GB" dirty="0" smtClean="0"/>
              <a:t>Climate change also refers to a long term shift in temperatures and weather patterns.</a:t>
            </a:r>
          </a:p>
          <a:p>
            <a:r>
              <a:rPr lang="en-GB" dirty="0" smtClean="0"/>
              <a:t>Such shifts can be natural due to changes in sun’s activity or volcanic eruptions. Since the human activities have been the main drivers of climate change, primarily due to the burning of fossil fuels like coal, oil and gas.</a:t>
            </a:r>
            <a:endParaRPr lang="en-GB" dirty="0"/>
          </a:p>
        </p:txBody>
      </p:sp>
      <p:sp>
        <p:nvSpPr>
          <p:cNvPr id="4" name="Content Placeholder 3"/>
          <p:cNvSpPr>
            <a:spLocks noGrp="1"/>
          </p:cNvSpPr>
          <p:nvPr>
            <p:ph sz="half" idx="2"/>
          </p:nvPr>
        </p:nvSpPr>
        <p:spPr/>
        <p:txBody>
          <a:bodyPr>
            <a:normAutofit fontScale="85000" lnSpcReduction="20000"/>
          </a:bodyPr>
          <a:lstStyle/>
          <a:p>
            <a:r>
              <a:rPr lang="en-GB" dirty="0" smtClean="0"/>
              <a:t>The  burning of fossil fuels generate greenhouse gas emissions that act like a blanket wrapped around the earth, trapping the sun’s heat and raising temperatures.</a:t>
            </a:r>
            <a:endParaRPr lang="en-GB" dirty="0"/>
          </a:p>
        </p:txBody>
      </p:sp>
    </p:spTree>
    <p:extLst>
      <p:ext uri="{BB962C8B-B14F-4D97-AF65-F5344CB8AC3E}">
        <p14:creationId xmlns:p14="http://schemas.microsoft.com/office/powerpoint/2010/main" val="136108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CAUSES OF CLIMATE CHANGE </a:t>
            </a:r>
            <a:endParaRPr lang="en-GB" sz="3600" dirty="0"/>
          </a:p>
        </p:txBody>
      </p:sp>
      <p:sp>
        <p:nvSpPr>
          <p:cNvPr id="3" name="Content Placeholder 2"/>
          <p:cNvSpPr>
            <a:spLocks noGrp="1"/>
          </p:cNvSpPr>
          <p:nvPr>
            <p:ph sz="half" idx="1"/>
          </p:nvPr>
        </p:nvSpPr>
        <p:spPr/>
        <p:txBody>
          <a:bodyPr>
            <a:noAutofit/>
          </a:bodyPr>
          <a:lstStyle/>
          <a:p>
            <a:pPr marL="0" indent="0">
              <a:buNone/>
            </a:pPr>
            <a:r>
              <a:rPr lang="en-GB" sz="1600" b="1" dirty="0" smtClean="0"/>
              <a:t>     Greenhouse emissions</a:t>
            </a:r>
          </a:p>
          <a:p>
            <a:r>
              <a:rPr lang="en-GB" sz="1600" dirty="0" smtClean="0"/>
              <a:t>As greenhouse emissions blanket the earth, they trap the sun’s heat. This leads to global warming and climate change.</a:t>
            </a:r>
          </a:p>
          <a:p>
            <a:pPr lvl="0">
              <a:buClr>
                <a:srgbClr val="83992A"/>
              </a:buClr>
            </a:pPr>
            <a:r>
              <a:rPr lang="en-GB" sz="1600" dirty="0" smtClean="0"/>
              <a:t>The world is now warming faster than any other point recorded in history. This is as a result of g</a:t>
            </a:r>
            <a:r>
              <a:rPr lang="en-GB" sz="1600" dirty="0">
                <a:solidFill>
                  <a:prstClr val="black">
                    <a:lumMod val="85000"/>
                    <a:lumOff val="15000"/>
                  </a:prstClr>
                </a:solidFill>
              </a:rPr>
              <a:t> These come from using gasoline for driving a car or coal for heating a building, clearing land and cutting down trees also releases carbon dioxide.</a:t>
            </a:r>
          </a:p>
          <a:p>
            <a:pPr lvl="0">
              <a:buClr>
                <a:srgbClr val="83992A"/>
              </a:buClr>
            </a:pPr>
            <a:r>
              <a:rPr lang="en-GB" sz="1600" dirty="0">
                <a:solidFill>
                  <a:prstClr val="black">
                    <a:lumMod val="85000"/>
                    <a:lumOff val="15000"/>
                  </a:prstClr>
                </a:solidFill>
              </a:rPr>
              <a:t>Agriculture and gas operations are major sources of methane emissions </a:t>
            </a:r>
            <a:r>
              <a:rPr lang="en-GB" sz="1600" dirty="0" smtClean="0"/>
              <a:t> such as carbon dioxide</a:t>
            </a:r>
            <a:r>
              <a:rPr lang="en-GB" sz="1600" dirty="0"/>
              <a:t> </a:t>
            </a:r>
            <a:r>
              <a:rPr lang="en-GB" sz="1600" dirty="0" smtClean="0"/>
              <a:t>and methane. </a:t>
            </a:r>
            <a:endParaRPr lang="en-GB" sz="1600" dirty="0"/>
          </a:p>
        </p:txBody>
      </p:sp>
      <p:sp>
        <p:nvSpPr>
          <p:cNvPr id="4" name="Content Placeholder 3"/>
          <p:cNvSpPr>
            <a:spLocks noGrp="1"/>
          </p:cNvSpPr>
          <p:nvPr>
            <p:ph sz="half" idx="2"/>
          </p:nvPr>
        </p:nvSpPr>
        <p:spPr/>
        <p:txBody>
          <a:bodyPr>
            <a:normAutofit/>
          </a:bodyPr>
          <a:lstStyle/>
          <a:p>
            <a:pPr marL="0" lvl="0" indent="0">
              <a:buClr>
                <a:srgbClr val="83992A"/>
              </a:buClr>
              <a:buNone/>
            </a:pPr>
            <a:r>
              <a:rPr lang="en-GB" dirty="0" smtClean="0"/>
              <a:t>.</a:t>
            </a:r>
          </a:p>
          <a:p>
            <a:endParaRPr lang="en-GB" dirty="0"/>
          </a:p>
        </p:txBody>
      </p:sp>
      <p:pic>
        <p:nvPicPr>
          <p:cNvPr id="5" name="Picture 4"/>
          <p:cNvPicPr>
            <a:picLocks noChangeAspect="1"/>
          </p:cNvPicPr>
          <p:nvPr/>
        </p:nvPicPr>
        <p:blipFill>
          <a:blip r:embed="rId2"/>
          <a:stretch>
            <a:fillRect/>
          </a:stretch>
        </p:blipFill>
        <p:spPr>
          <a:xfrm>
            <a:off x="6326660" y="2560320"/>
            <a:ext cx="4955060" cy="3593345"/>
          </a:xfrm>
          <a:prstGeom prst="rect">
            <a:avLst/>
          </a:prstGeom>
        </p:spPr>
      </p:pic>
    </p:spTree>
    <p:extLst>
      <p:ext uri="{BB962C8B-B14F-4D97-AF65-F5344CB8AC3E}">
        <p14:creationId xmlns:p14="http://schemas.microsoft.com/office/powerpoint/2010/main" val="347378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prstClr val="black">
                    <a:lumMod val="85000"/>
                    <a:lumOff val="15000"/>
                  </a:prstClr>
                </a:solidFill>
              </a:rPr>
              <a:t>CAUSES OF CLIMATE CHANGE </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 </a:t>
            </a:r>
            <a:r>
              <a:rPr lang="en-GB" b="1" dirty="0" smtClean="0"/>
              <a:t>Generating power from fossil fuels</a:t>
            </a:r>
          </a:p>
          <a:p>
            <a:r>
              <a:rPr lang="en-GB" dirty="0" smtClean="0"/>
              <a:t>Generating electricity and heat by burning fossil fuels such as coal, oil and natural gas causes large chunk of global emissions.</a:t>
            </a:r>
          </a:p>
        </p:txBody>
      </p:sp>
      <p:sp>
        <p:nvSpPr>
          <p:cNvPr id="4" name="Content Placeholder 3"/>
          <p:cNvSpPr>
            <a:spLocks noGrp="1"/>
          </p:cNvSpPr>
          <p:nvPr>
            <p:ph sz="half" idx="2"/>
          </p:nvPr>
        </p:nvSpPr>
        <p:spPr/>
        <p:txBody>
          <a:bodyPr>
            <a:normAutofit/>
          </a:bodyPr>
          <a:lstStyle/>
          <a:p>
            <a:pPr lvl="0">
              <a:buClr>
                <a:srgbClr val="83992A"/>
              </a:buClr>
            </a:pPr>
            <a:endParaRPr lang="en-GB" dirty="0" smtClean="0"/>
          </a:p>
          <a:p>
            <a:pPr lvl="0">
              <a:buClr>
                <a:srgbClr val="83992A"/>
              </a:buClr>
            </a:pPr>
            <a:r>
              <a:rPr lang="en-GB" sz="2200" dirty="0" smtClean="0">
                <a:solidFill>
                  <a:prstClr val="black">
                    <a:lumMod val="85000"/>
                    <a:lumOff val="15000"/>
                  </a:prstClr>
                </a:solidFill>
              </a:rPr>
              <a:t>Most </a:t>
            </a:r>
            <a:r>
              <a:rPr lang="en-GB" sz="2200" dirty="0">
                <a:solidFill>
                  <a:prstClr val="black">
                    <a:lumMod val="85000"/>
                    <a:lumOff val="15000"/>
                  </a:prstClr>
                </a:solidFill>
              </a:rPr>
              <a:t>electricity is still produced from fossil fuels, only about a quarter comes from wind, solar and other renewable sources.</a:t>
            </a:r>
          </a:p>
          <a:p>
            <a:pPr marL="0" indent="0">
              <a:buNone/>
            </a:pPr>
            <a:endParaRPr lang="en-GB" dirty="0"/>
          </a:p>
        </p:txBody>
      </p:sp>
    </p:spTree>
    <p:extLst>
      <p:ext uri="{BB962C8B-B14F-4D97-AF65-F5344CB8AC3E}">
        <p14:creationId xmlns:p14="http://schemas.microsoft.com/office/powerpoint/2010/main" val="286661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prstClr val="black">
                    <a:lumMod val="85000"/>
                    <a:lumOff val="15000"/>
                  </a:prstClr>
                </a:solidFill>
              </a:rPr>
              <a:t>CAUSES OF CLIMATE CHANGE </a:t>
            </a:r>
            <a:endParaRPr lang="en-GB" dirty="0"/>
          </a:p>
        </p:txBody>
      </p:sp>
      <p:sp>
        <p:nvSpPr>
          <p:cNvPr id="3" name="Content Placeholder 2"/>
          <p:cNvSpPr>
            <a:spLocks noGrp="1"/>
          </p:cNvSpPr>
          <p:nvPr>
            <p:ph sz="half" idx="1"/>
          </p:nvPr>
        </p:nvSpPr>
        <p:spPr/>
        <p:txBody>
          <a:bodyPr>
            <a:normAutofit lnSpcReduction="10000"/>
          </a:bodyPr>
          <a:lstStyle/>
          <a:p>
            <a:pPr marL="0" lvl="0" indent="0">
              <a:buClr>
                <a:srgbClr val="83992A"/>
              </a:buClr>
              <a:buNone/>
            </a:pPr>
            <a:r>
              <a:rPr lang="en-GB" sz="2200" b="1" dirty="0">
                <a:solidFill>
                  <a:prstClr val="black">
                    <a:lumMod val="85000"/>
                    <a:lumOff val="15000"/>
                  </a:prstClr>
                </a:solidFill>
              </a:rPr>
              <a:t>Manufacturing goods</a:t>
            </a:r>
          </a:p>
          <a:p>
            <a:pPr lvl="0">
              <a:buClr>
                <a:srgbClr val="83992A"/>
              </a:buClr>
            </a:pPr>
            <a:r>
              <a:rPr lang="en-GB" sz="2200" dirty="0">
                <a:solidFill>
                  <a:prstClr val="black">
                    <a:lumMod val="85000"/>
                    <a:lumOff val="15000"/>
                  </a:prstClr>
                </a:solidFill>
              </a:rPr>
              <a:t>Manufacturing and industry produce emissions, mostly from burning fossil fuels to produce energy for making things like cement, iron steel, electronics, plastic clothes and other goods.  </a:t>
            </a:r>
          </a:p>
          <a:p>
            <a:pPr lvl="0">
              <a:buClr>
                <a:srgbClr val="83992A"/>
              </a:buClr>
            </a:pPr>
            <a:r>
              <a:rPr lang="en-GB" sz="2200" dirty="0">
                <a:solidFill>
                  <a:prstClr val="black">
                    <a:lumMod val="85000"/>
                    <a:lumOff val="15000"/>
                  </a:prstClr>
                </a:solidFill>
              </a:rPr>
              <a:t>Mining and other industries produce gases.</a:t>
            </a:r>
          </a:p>
          <a:p>
            <a:pPr marL="0" indent="0">
              <a:buNone/>
            </a:pPr>
            <a:endParaRPr lang="en-GB" dirty="0"/>
          </a:p>
        </p:txBody>
      </p:sp>
      <p:sp>
        <p:nvSpPr>
          <p:cNvPr id="4" name="Content Placeholder 3"/>
          <p:cNvSpPr>
            <a:spLocks noGrp="1"/>
          </p:cNvSpPr>
          <p:nvPr>
            <p:ph sz="half" idx="2"/>
          </p:nvPr>
        </p:nvSpPr>
        <p:spPr/>
        <p:txBody>
          <a:bodyPr>
            <a:normAutofit lnSpcReduction="10000"/>
          </a:bodyPr>
          <a:lstStyle/>
          <a:p>
            <a:pPr marL="0" lvl="0" indent="0">
              <a:buClr>
                <a:srgbClr val="83992A"/>
              </a:buClr>
              <a:buNone/>
            </a:pPr>
            <a:r>
              <a:rPr lang="en-GB" dirty="0">
                <a:solidFill>
                  <a:prstClr val="black">
                    <a:lumMod val="85000"/>
                    <a:lumOff val="15000"/>
                  </a:prstClr>
                </a:solidFill>
              </a:rPr>
              <a:t> </a:t>
            </a:r>
            <a:r>
              <a:rPr lang="en-GB" dirty="0" smtClean="0">
                <a:solidFill>
                  <a:prstClr val="black">
                    <a:lumMod val="85000"/>
                    <a:lumOff val="15000"/>
                  </a:prstClr>
                </a:solidFill>
              </a:rPr>
              <a:t>  </a:t>
            </a:r>
            <a:r>
              <a:rPr lang="en-GB" b="1" dirty="0" smtClean="0">
                <a:solidFill>
                  <a:prstClr val="black">
                    <a:lumMod val="85000"/>
                    <a:lumOff val="15000"/>
                  </a:prstClr>
                </a:solidFill>
              </a:rPr>
              <a:t>Cutting </a:t>
            </a:r>
            <a:r>
              <a:rPr lang="en-GB" b="1" dirty="0">
                <a:solidFill>
                  <a:prstClr val="black">
                    <a:lumMod val="85000"/>
                    <a:lumOff val="15000"/>
                  </a:prstClr>
                </a:solidFill>
              </a:rPr>
              <a:t>down trees</a:t>
            </a:r>
          </a:p>
          <a:p>
            <a:pPr lvl="0">
              <a:buClr>
                <a:srgbClr val="83992A"/>
              </a:buClr>
            </a:pPr>
            <a:r>
              <a:rPr lang="en-GB" dirty="0">
                <a:solidFill>
                  <a:prstClr val="black">
                    <a:lumMod val="85000"/>
                    <a:lumOff val="15000"/>
                  </a:prstClr>
                </a:solidFill>
              </a:rPr>
              <a:t>Cutting down forests to create farms, pasture and other reasons cause emissions since trees  when they are cut, release the carbon dioxide, destroying them also limits nature’s ability to keep emissions out of the atmosphere.</a:t>
            </a:r>
            <a:endParaRPr lang="en-GB" dirty="0"/>
          </a:p>
        </p:txBody>
      </p:sp>
    </p:spTree>
    <p:extLst>
      <p:ext uri="{BB962C8B-B14F-4D97-AF65-F5344CB8AC3E}">
        <p14:creationId xmlns:p14="http://schemas.microsoft.com/office/powerpoint/2010/main" val="20849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Aft>
                <a:spcPts val="1000"/>
              </a:spcAft>
            </a:pPr>
            <a:r>
              <a:rPr lang="en-GB" dirty="0" smtClean="0">
                <a:solidFill>
                  <a:srgbClr val="262626"/>
                </a:solidFill>
                <a:latin typeface="Garamond" panose="02020404030301010803" pitchFamily="18" charset="0"/>
              </a:rPr>
              <a:t/>
            </a:r>
            <a:br>
              <a:rPr lang="en-GB" dirty="0" smtClean="0">
                <a:solidFill>
                  <a:srgbClr val="262626"/>
                </a:solidFill>
                <a:latin typeface="Garamond" panose="02020404030301010803" pitchFamily="18" charset="0"/>
              </a:rPr>
            </a:br>
            <a:r>
              <a:rPr lang="en-GB" dirty="0" smtClean="0">
                <a:solidFill>
                  <a:srgbClr val="262626"/>
                </a:solidFill>
                <a:latin typeface="Garamond" panose="02020404030301010803" pitchFamily="18" charset="0"/>
              </a:rPr>
              <a:t>INFLUENCE </a:t>
            </a:r>
            <a:r>
              <a:rPr lang="en-GB" dirty="0">
                <a:solidFill>
                  <a:srgbClr val="262626"/>
                </a:solidFill>
                <a:latin typeface="Garamond" panose="02020404030301010803" pitchFamily="18" charset="0"/>
              </a:rPr>
              <a:t>OF CLIMATE CHANGE ON OUR DAILY LIVES</a:t>
            </a:r>
            <a:r>
              <a:rPr lang="en-GB" sz="1400" dirty="0">
                <a:latin typeface="Calibri" panose="020F0502020204030204" pitchFamily="34" charset="0"/>
                <a:ea typeface="Calibri" panose="020F0502020204030204" pitchFamily="34" charset="0"/>
                <a:cs typeface="Times New Roman" panose="02020603050405020304" pitchFamily="18" charset="0"/>
              </a:rPr>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smtClean="0">
                <a:latin typeface="Calibri" panose="020F0502020204030204" pitchFamily="34" charset="0"/>
                <a:ea typeface="Calibri" panose="020F0502020204030204" pitchFamily="34" charset="0"/>
                <a:cs typeface="Times New Roman" panose="02020603050405020304" pitchFamily="18" charset="0"/>
              </a:rPr>
              <a:t/>
            </a:r>
            <a:br>
              <a:rPr lang="en-GB" sz="1400" dirty="0" smtClean="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p:txBody>
          <a:bodyPr/>
          <a:lstStyle/>
          <a:p>
            <a:pPr marL="342900" lvl="0" indent="-342900">
              <a:spcAft>
                <a:spcPts val="0"/>
              </a:spcAft>
              <a:buFont typeface="Arial" panose="020B0604020202020204" pitchFamily="34" charset="0"/>
              <a:buChar char="•"/>
              <a:tabLst>
                <a:tab pos="457200" algn="l"/>
              </a:tabLst>
            </a:pPr>
            <a:r>
              <a:rPr lang="en-GB" dirty="0">
                <a:solidFill>
                  <a:srgbClr val="262626"/>
                </a:solidFill>
                <a:latin typeface="Garamond" panose="02020404030301010803" pitchFamily="18" charset="0"/>
              </a:rPr>
              <a:t>Climate change affects health, ability to produce (grow food), housing safety and work.</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dirty="0">
                <a:solidFill>
                  <a:srgbClr val="262626"/>
                </a:solidFill>
                <a:latin typeface="Garamond" panose="02020404030301010803" pitchFamily="18" charset="0"/>
              </a:rPr>
              <a:t>Some of such are already more vulnerable to climate impacts, such as people leaving in small islands and developing countries (Zambia). Conditions like prolonged droughts, floods have advanced to the point where the communities relocate, posing a great danger of famine and other risks to human </a:t>
            </a:r>
            <a:r>
              <a:rPr lang="en-GB" dirty="0" smtClean="0">
                <a:solidFill>
                  <a:srgbClr val="262626"/>
                </a:solidFill>
                <a:latin typeface="Garamond" panose="02020404030301010803" pitchFamily="18" charset="0"/>
              </a:rPr>
              <a:t>life.</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4512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solidFill>
                  <a:prstClr val="black">
                    <a:lumMod val="85000"/>
                    <a:lumOff val="15000"/>
                  </a:prstClr>
                </a:solidFill>
              </a:rPr>
              <a:t>HOW CAN WE REDUCE THE IMPACT OF CLIMATE CHANGE ON OUR ENVIRONMENT</a:t>
            </a:r>
            <a:endParaRPr lang="en-GB" dirty="0"/>
          </a:p>
        </p:txBody>
      </p:sp>
      <p:pic>
        <p:nvPicPr>
          <p:cNvPr id="5" name="Content Placeholder 4"/>
          <p:cNvPicPr>
            <a:picLocks noGrp="1" noChangeAspect="1"/>
          </p:cNvPicPr>
          <p:nvPr>
            <p:ph sz="half" idx="1"/>
          </p:nvPr>
        </p:nvPicPr>
        <p:blipFill>
          <a:blip r:embed="rId2"/>
          <a:stretch>
            <a:fillRect/>
          </a:stretch>
        </p:blipFill>
        <p:spPr>
          <a:xfrm>
            <a:off x="1295402" y="2560638"/>
            <a:ext cx="4885942" cy="3309937"/>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560638"/>
            <a:ext cx="4976426" cy="3309937"/>
          </a:xfrm>
          <a:prstGeom prst="rect">
            <a:avLst/>
          </a:prstGeom>
        </p:spPr>
      </p:pic>
    </p:spTree>
    <p:extLst>
      <p:ext uri="{BB962C8B-B14F-4D97-AF65-F5344CB8AC3E}">
        <p14:creationId xmlns:p14="http://schemas.microsoft.com/office/powerpoint/2010/main" val="387477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19663"/>
          </a:xfrm>
        </p:spPr>
        <p:txBody>
          <a:bodyPr/>
          <a:lstStyle/>
          <a:p>
            <a:r>
              <a:rPr lang="en-GB" sz="2500" dirty="0">
                <a:solidFill>
                  <a:prstClr val="black">
                    <a:lumMod val="85000"/>
                    <a:lumOff val="15000"/>
                  </a:prstClr>
                </a:solidFill>
              </a:rPr>
              <a:t>HOW CAN WE REDUCE THE IMPACT OF CLIMATE CHANGE ON OUR ENVIRONMENT</a:t>
            </a:r>
            <a:endParaRPr lang="en-GB" dirty="0"/>
          </a:p>
        </p:txBody>
      </p:sp>
      <p:pic>
        <p:nvPicPr>
          <p:cNvPr id="5" name="Content Placeholder 4"/>
          <p:cNvPicPr>
            <a:picLocks noGrp="1" noChangeAspect="1"/>
          </p:cNvPicPr>
          <p:nvPr>
            <p:ph sz="half" idx="1"/>
          </p:nvPr>
        </p:nvPicPr>
        <p:blipFill>
          <a:blip r:embed="rId2"/>
          <a:stretch>
            <a:fillRect/>
          </a:stretch>
        </p:blipFill>
        <p:spPr>
          <a:xfrm>
            <a:off x="1396314" y="2560638"/>
            <a:ext cx="4785029" cy="3432389"/>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560638"/>
            <a:ext cx="4718050" cy="3432389"/>
          </a:xfrm>
          <a:prstGeom prst="rect">
            <a:avLst/>
          </a:prstGeom>
        </p:spPr>
      </p:pic>
    </p:spTree>
    <p:extLst>
      <p:ext uri="{BB962C8B-B14F-4D97-AF65-F5344CB8AC3E}">
        <p14:creationId xmlns:p14="http://schemas.microsoft.com/office/powerpoint/2010/main" val="225690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solidFill>
                  <a:prstClr val="black">
                    <a:lumMod val="85000"/>
                    <a:lumOff val="15000"/>
                  </a:prstClr>
                </a:solidFill>
              </a:rPr>
              <a:t>HOW CAN WE REDUCE THE IMPACT OF CLIMATE CHANGE ON OUR ENVIRONMENT</a:t>
            </a:r>
            <a:endParaRPr lang="en-GB" dirty="0"/>
          </a:p>
        </p:txBody>
      </p:sp>
      <p:pic>
        <p:nvPicPr>
          <p:cNvPr id="5" name="Content Placeholder 4"/>
          <p:cNvPicPr>
            <a:picLocks noGrp="1" noChangeAspect="1"/>
          </p:cNvPicPr>
          <p:nvPr>
            <p:ph sz="half" idx="1"/>
          </p:nvPr>
        </p:nvPicPr>
        <p:blipFill>
          <a:blip r:embed="rId2"/>
          <a:stretch>
            <a:fillRect/>
          </a:stretch>
        </p:blipFill>
        <p:spPr>
          <a:xfrm>
            <a:off x="1383958" y="2560638"/>
            <a:ext cx="4797386" cy="3481816"/>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4" y="2560638"/>
            <a:ext cx="5025853" cy="3593027"/>
          </a:xfrm>
          <a:prstGeom prst="rect">
            <a:avLst/>
          </a:prstGeom>
        </p:spPr>
      </p:pic>
    </p:spTree>
    <p:extLst>
      <p:ext uri="{BB962C8B-B14F-4D97-AF65-F5344CB8AC3E}">
        <p14:creationId xmlns:p14="http://schemas.microsoft.com/office/powerpoint/2010/main" val="30650008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159</TotalTime>
  <Words>497</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CLIMATE CHANGE</vt:lpstr>
      <vt:lpstr>CLIMATE CHANGE DEFINED</vt:lpstr>
      <vt:lpstr>CAUSES OF CLIMATE CHANGE </vt:lpstr>
      <vt:lpstr>CAUSES OF CLIMATE CHANGE </vt:lpstr>
      <vt:lpstr>CAUSES OF CLIMATE CHANGE </vt:lpstr>
      <vt:lpstr> INFLUENCE OF CLIMATE CHANGE ON OUR DAILY LIVES  </vt:lpstr>
      <vt:lpstr>HOW CAN WE REDUCE THE IMPACT OF CLIMATE CHANGE ON OUR ENVIRONMENT</vt:lpstr>
      <vt:lpstr>HOW CAN WE REDUCE THE IMPACT OF CLIMATE CHANGE ON OUR ENVIRONMENT</vt:lpstr>
      <vt:lpstr>HOW CAN WE REDUCE THE IMPACT OF CLIMATE CHANGE ON OUR ENVIRONMENT</vt:lpstr>
      <vt:lpstr>HOW CAN WE REDUCE THE IMPACT OF CLIMATE CHANGE ON OUR ENVIRONMENT</vt:lpstr>
      <vt:lpstr>HOW CAN WE REDUCE THE IMPACT OF CLIMATE CHANGE ON OUR ENVIRONMENT</vt:lpstr>
      <vt:lpstr>SOURCE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Windows User</dc:creator>
  <cp:lastModifiedBy>Windows User</cp:lastModifiedBy>
  <cp:revision>26</cp:revision>
  <dcterms:created xsi:type="dcterms:W3CDTF">2023-06-02T07:31:45Z</dcterms:created>
  <dcterms:modified xsi:type="dcterms:W3CDTF">2023-06-02T18:58:11Z</dcterms:modified>
</cp:coreProperties>
</file>